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4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4C67C-BD52-440B-A795-337D95D0554F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36DA1-80A9-4D93-8076-2371C01BB0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3643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 of learning as minimizing error</a:t>
            </a:r>
          </a:p>
          <a:p>
            <a:r>
              <a:rPr lang="en-US" dirty="0"/>
              <a:t>Minimize the error of the brain’s model of its environment</a:t>
            </a:r>
          </a:p>
          <a:p>
            <a:r>
              <a:rPr lang="en-US" dirty="0"/>
              <a:t>Find model that is most evidenced by environment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36DA1-80A9-4D93-8076-2371C01BB00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0338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33D4F-AA39-5539-82F1-E8FE2E95E1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8FF530-A79D-968E-49E2-B59674DBE7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A5AD3-F76B-C206-4163-041490771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CB215A-DBDD-86CF-31AA-63B7F5BCE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0BFA6-0A39-DD33-AB9A-C5B6CE548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055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ED50D-9608-BDAD-183C-90C44BCB9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E18421-B7E7-CA43-850B-8D8DAA73F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4F425-954F-0DA0-4470-31307AC23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AFFBD-B43C-33A3-C107-93325EC5C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A0D06-F687-B98B-63BE-F8E938036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3547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6A9530-2ADF-B25A-2BF8-86EEDAB184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E81783-4CD2-0968-6650-F1B2AE5911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B23C7-B99D-FA49-858E-525E54184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EE868-C586-6CD6-B272-4889B4459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8A1FF-EEA1-3031-1C11-B15968029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6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6375B-6501-B57D-69E6-2917E99B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0AFDF-1684-8487-1D80-AACE2C483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2B324-AB8C-0138-177D-F045624BB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5EC48-089F-E754-93CD-E99280C83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87EA2-0428-0C13-3B40-E8C1DBF26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77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0C7FC-D289-EDE9-A075-571973AF6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53FF2-7E9C-FFB0-D108-DC69E9868F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EF7C7-4901-607B-1540-EB14DD561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B1481-07F6-ADEB-0CFC-8C631817F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0083C-1E25-0819-4ED9-BC4013705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6892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0B699-ACCA-F260-1FA8-D1D44C61C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BF8EE-850D-5B1C-78C6-C41E01DBB2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310DED-3F36-45B6-E41B-1DF076E7AB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B2FEC1-196A-20AE-2625-CADFF0284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6EDB7-7112-1C05-014B-8C6844AB8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1D4304-A480-E3AD-E6FE-6801B138E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3576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1DB2C-A04B-0EC7-9EDA-21409B511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4186E1-991A-9F94-178A-FF5D5BFBD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1BA631-1076-3E72-3CE5-C479F998C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529DD5-4571-CBC6-2FFF-B70328540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38DE56-9683-8BD5-F127-C20A0E59D8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19C706-A0A5-94E3-9344-612CCA230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314661-4CA2-DF4E-69F4-2A1B81FCE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03C3FC-12CD-55DE-C242-8C1CE98C2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5776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65D89-B04A-007E-552F-7136FF4B6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40531B-89F7-8BF6-DC90-A8365B098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0CE371-E57E-C0D8-9F6D-1A0C82CA3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DAD550-5765-6EA4-54A0-F2A13B7AB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4605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497AA3-4CD3-172E-4635-1D2F8F18E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161B89-ADC3-B74A-5561-91A77E5D2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1F31A2-FD3A-054F-1AC4-B32969652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5573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72125-1AD1-1E2F-756D-4576D002E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2D1EB-0ACC-6FC4-6F34-3EB08F882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3D5981-3F5C-A90B-CA12-4F68982D4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61CFEB-F85B-5BAF-38D7-8EB4735A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01BE4-AEE2-3CAE-E882-C46FE8AF3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7E1B4D-6A32-B09E-F249-B512D98D6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3550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95FBC-8948-373E-49E9-A831F9AE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F58289-D4BB-AEC7-4DF8-8DC8DD6C27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C7B352-2332-7BBA-734C-5986724C53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0C41C-3598-FD64-6267-865B94AA8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5F8C10-1AEE-1115-0282-B4D6D270E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DDE239-C14C-D727-4B67-B2D9E8BA1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309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C65E55-E624-4C16-4574-567DED0A7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687AD-08ED-E8F1-910B-50C032D46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215C1-E2E1-8485-76B7-4ACD532221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4EA00-BE16-4C70-9978-1B6E6C25B35C}" type="datetimeFigureOut">
              <a:rPr lang="en-GB" smtClean="0"/>
              <a:t>27/10/2022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0F7A5-154B-238C-63B9-5DE73AEEF3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4ACBB-4A45-CF5E-1826-95F39EE8B7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EBC12-2053-4528-A9BF-1893F327A0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2394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6D34-6D44-EEE3-E496-610E85759D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90427"/>
            <a:ext cx="9144000" cy="2387600"/>
          </a:xfrm>
        </p:spPr>
        <p:txBody>
          <a:bodyPr/>
          <a:lstStyle/>
          <a:p>
            <a:r>
              <a:rPr lang="en-US" dirty="0"/>
              <a:t>Energy efficient Bayesian synapses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34A116-B350-664C-8130-AA3C3FB618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301"/>
            <a:ext cx="9144000" cy="1655762"/>
          </a:xfrm>
        </p:spPr>
        <p:txBody>
          <a:bodyPr/>
          <a:lstStyle/>
          <a:p>
            <a:r>
              <a:rPr lang="en-US" dirty="0"/>
              <a:t>James Malkin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80E5B2-7BB0-61CD-2139-94C188DE056B}"/>
              </a:ext>
            </a:extLst>
          </p:cNvPr>
          <p:cNvSpPr/>
          <p:nvPr/>
        </p:nvSpPr>
        <p:spPr>
          <a:xfrm flipV="1">
            <a:off x="0" y="0"/>
            <a:ext cx="12192000" cy="112815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3" dirty="0"/>
          </a:p>
        </p:txBody>
      </p:sp>
      <p:pic>
        <p:nvPicPr>
          <p:cNvPr id="4" name="Picture 136" descr="logo-ltr">
            <a:extLst>
              <a:ext uri="{FF2B5EF4-FFF2-40B4-BE49-F238E27FC236}">
                <a16:creationId xmlns:a16="http://schemas.microsoft.com/office/drawing/2014/main" id="{1347849A-228D-BE6A-3A97-98281BB01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-793" b="-7623"/>
          <a:stretch>
            <a:fillRect/>
          </a:stretch>
        </p:blipFill>
        <p:spPr bwMode="auto">
          <a:xfrm>
            <a:off x="107186" y="143542"/>
            <a:ext cx="2673608" cy="886746"/>
          </a:xfrm>
          <a:prstGeom prst="rect">
            <a:avLst/>
          </a:prstGeom>
          <a:noFill/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C4DF73E6-1666-2B81-F23A-7FD920BF60F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06668" y="304688"/>
            <a:ext cx="2722664" cy="725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13A081-3268-724D-7F66-D0E3188708AF}"/>
              </a:ext>
            </a:extLst>
          </p:cNvPr>
          <p:cNvSpPr txBox="1"/>
          <p:nvPr/>
        </p:nvSpPr>
        <p:spPr>
          <a:xfrm>
            <a:off x="2786886" y="298156"/>
            <a:ext cx="6827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James Malkin</a:t>
            </a:r>
            <a:r>
              <a:rPr lang="en-US" sz="1800" baseline="30000" dirty="0">
                <a:solidFill>
                  <a:schemeClr val="bg1">
                    <a:lumMod val="85000"/>
                  </a:schemeClr>
                </a:solidFill>
              </a:rPr>
              <a:t>1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, Cian O’Donnell</a:t>
            </a:r>
            <a:r>
              <a:rPr lang="en-US" sz="1800" baseline="30000" dirty="0">
                <a:solidFill>
                  <a:schemeClr val="bg1">
                    <a:lumMod val="85000"/>
                  </a:schemeClr>
                </a:solidFill>
              </a:rPr>
              <a:t>2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, Conor Houghton</a:t>
            </a:r>
            <a:r>
              <a:rPr lang="en-US" baseline="30000" dirty="0">
                <a:solidFill>
                  <a:schemeClr val="bg1">
                    <a:lumMod val="85000"/>
                  </a:schemeClr>
                </a:solidFill>
              </a:rPr>
              <a:t>1</a:t>
            </a:r>
            <a:r>
              <a:rPr lang="en-US" sz="1800" dirty="0">
                <a:solidFill>
                  <a:schemeClr val="bg1">
                    <a:lumMod val="85000"/>
                  </a:schemeClr>
                </a:solidFill>
              </a:rPr>
              <a:t>, Laurence Aitchison</a:t>
            </a:r>
            <a:r>
              <a:rPr lang="en-US" baseline="30000" dirty="0">
                <a:solidFill>
                  <a:schemeClr val="bg1">
                    <a:lumMod val="85000"/>
                  </a:schemeClr>
                </a:solidFill>
              </a:rPr>
              <a:t>1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51B288-87AD-5952-6F40-A7A5FF6B2F9D}"/>
              </a:ext>
            </a:extLst>
          </p:cNvPr>
          <p:cNvSpPr txBox="1"/>
          <p:nvPr/>
        </p:nvSpPr>
        <p:spPr>
          <a:xfrm>
            <a:off x="470185" y="5728847"/>
            <a:ext cx="1146092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600" dirty="0"/>
              <a:t>Intelligent Systems Laboratory, School of Computer Science, Electrical and Electronic Engineering, University of Bristol, Bristol, UK</a:t>
            </a:r>
          </a:p>
          <a:p>
            <a:pPr marL="342900" indent="-342900">
              <a:buAutoNum type="arabicPeriod"/>
            </a:pPr>
            <a:r>
              <a:rPr lang="en-US" sz="1600" dirty="0"/>
              <a:t>Intelligent Systems Research Centre, School of Computer Science, Engineering and Intelligent Systems, Ulster University, Derry/Londonderry, UK 2.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784646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602C6-2841-9FD7-A8E7-8EBC9991D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633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Summary</a:t>
            </a:r>
            <a:endParaRPr lang="en-GB" sz="32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6449D-0DF1-FBA1-EF62-01CAF221D56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31196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GB" sz="2000" dirty="0"/>
                  <a:t>Physiological synaptic noise can be explained by a reliability cost.</a:t>
                </a:r>
              </a:p>
              <a:p>
                <a:pPr marL="360454" indent="-360454" algn="just">
                  <a:buFont typeface="Arial" panose="020B0604020202020204" pitchFamily="34" charset="0"/>
                  <a:buChar char="•"/>
                </a:pPr>
                <a:r>
                  <a:rPr lang="en-GB" sz="2000" dirty="0"/>
                  <a:t>Robust allocation of synaptic noise corresponds to Bayesian weight uncertainty.</a:t>
                </a:r>
              </a:p>
              <a:p>
                <a:pPr marL="360454" indent="-360454" algn="just">
                  <a:buFont typeface="Arial" panose="020B0604020202020204" pitchFamily="34" charset="0"/>
                  <a:buChar char="•"/>
                </a:pPr>
                <a:r>
                  <a:rPr lang="en-GB" sz="2000" dirty="0"/>
                  <a:t>A biological power law on synaptic precision dominated by low powers approximate, or certain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i="1" smtClean="0"/>
                      <m:t>λ</m:t>
                    </m:r>
                    <m:r>
                      <a:rPr lang="en-US" sz="2000" b="0" i="1" smtClean="0"/>
                      <m:t> </m:t>
                    </m:r>
                    <m:r>
                      <m:rPr>
                        <m:sty m:val="p"/>
                      </m:rPr>
                      <a:rPr lang="en-US" sz="2000" b="0" i="0" smtClean="0"/>
                      <m:t>equal</m:t>
                    </m:r>
                  </m:oMath>
                </a14:m>
                <a:r>
                  <a:rPr lang="en-GB" sz="2000" dirty="0"/>
                  <a:t> Bayes.</a:t>
                </a:r>
              </a:p>
              <a:p>
                <a:pPr marL="360454" indent="-360454" algn="just">
                  <a:buFont typeface="Arial" panose="020B0604020202020204" pitchFamily="34" charset="0"/>
                  <a:buChar char="•"/>
                </a:pPr>
                <a:r>
                  <a:rPr lang="en-GB" sz="2000" dirty="0"/>
                  <a:t>Evolution should have identified Bayes-like synapses for its solution to the learning problem, enabling the benefits of encoding approximate model uncertainty, for free!</a:t>
                </a:r>
              </a:p>
              <a:p>
                <a:pPr marL="360454" indent="-360454" algn="just">
                  <a:buFont typeface="Arial" panose="020B0604020202020204" pitchFamily="34" charset="0"/>
                  <a:buChar char="•"/>
                </a:pPr>
                <a:endParaRPr lang="en-GB" sz="2000" dirty="0"/>
              </a:p>
              <a:p>
                <a:pPr marL="360454" indent="-360454" algn="just">
                  <a:buFont typeface="Arial" panose="020B0604020202020204" pitchFamily="34" charset="0"/>
                  <a:buChar char="•"/>
                </a:pPr>
                <a:r>
                  <a:rPr lang="en-GB" sz="2000" dirty="0"/>
                  <a:t>May also be useful for resource allocation in maintaining reliability in alternative computer design (ref Jim Harkin’s talk)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216449D-0DF1-FBA1-EF62-01CAF221D56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31196"/>
                <a:ext cx="10515600" cy="4351338"/>
              </a:xfrm>
              <a:blipFill>
                <a:blip r:embed="rId2"/>
                <a:stretch>
                  <a:fillRect l="-522" t="-1541" r="-58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Logo&#10;&#10;Description automatically generated with low confidence">
            <a:extLst>
              <a:ext uri="{FF2B5EF4-FFF2-40B4-BE49-F238E27FC236}">
                <a16:creationId xmlns:a16="http://schemas.microsoft.com/office/drawing/2014/main" id="{4C2724D5-3BF7-FB7E-DE6D-FCD1D0F643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5325" y="4434840"/>
            <a:ext cx="260817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461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56CA4-7E28-E5E4-3334-E5CB298A0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30" y="5911"/>
            <a:ext cx="109474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Context – learning</a:t>
            </a:r>
            <a:endParaRPr lang="en-GB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B80F4-45EF-E2CD-7080-4B2567290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130" y="1331474"/>
            <a:ext cx="112522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Goal: Maximise performance</a:t>
            </a:r>
          </a:p>
          <a:p>
            <a:pPr marL="0" indent="0">
              <a:buNone/>
            </a:pPr>
            <a:r>
              <a:rPr lang="en-GB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Strateg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y: Infer synapse settings that generate output with minimal error</a:t>
            </a:r>
          </a:p>
          <a:p>
            <a:pPr marL="0" indent="0">
              <a:buNone/>
            </a:pPr>
            <a:r>
              <a:rPr lang="en-GB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Problem: Lack of observation range (</a:t>
            </a:r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n-GB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suboptimal model)</a:t>
            </a:r>
          </a:p>
          <a:p>
            <a:pPr marL="0" indent="0">
              <a:buNone/>
            </a:pPr>
            <a:endParaRPr lang="en-GB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sz="2000" dirty="0"/>
              <a:t>An example classification task: Choose club type based on surface and distance from hole</a:t>
            </a: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3041DCAD-EE0E-857E-A869-B07E1BC2C5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1" name="Picture 10" descr="A child swinging a golf club&#10;&#10;Description automatically generated with medium confidence">
            <a:extLst>
              <a:ext uri="{FF2B5EF4-FFF2-40B4-BE49-F238E27FC236}">
                <a16:creationId xmlns:a16="http://schemas.microsoft.com/office/drawing/2014/main" id="{B68F5534-2904-9C1B-382E-61FFBC3F91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30" y="3581400"/>
            <a:ext cx="2763822" cy="2259424"/>
          </a:xfrm>
          <a:prstGeom prst="rect">
            <a:avLst/>
          </a:prstGeom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D78E4F29-E375-E34C-3CAB-4B4E6B933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118" y="3561010"/>
            <a:ext cx="4266978" cy="2279814"/>
          </a:xfrm>
          <a:prstGeom prst="rect">
            <a:avLst/>
          </a:prstGeom>
        </p:spPr>
      </p:pic>
      <p:pic>
        <p:nvPicPr>
          <p:cNvPr id="17" name="Picture 16" descr="A picture containing grass, outdoor&#10;&#10;Description automatically generated">
            <a:extLst>
              <a:ext uri="{FF2B5EF4-FFF2-40B4-BE49-F238E27FC236}">
                <a16:creationId xmlns:a16="http://schemas.microsoft.com/office/drawing/2014/main" id="{26B9B652-384C-2FDB-6C67-A58F5EDCDF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262" y="3571205"/>
            <a:ext cx="3265462" cy="227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5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AF97E-9C4A-8FEF-BF5F-EE751BFCF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17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Solution - Bayesian model uncertainty</a:t>
            </a:r>
            <a:endParaRPr lang="en-GB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384C1-10F3-385D-00EB-12BEC1B1F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2231"/>
            <a:ext cx="10515600" cy="4351338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 neural networks can only express aleatoric uncertainty </a:t>
            </a:r>
          </a:p>
          <a:p>
            <a:r>
              <a:rPr lang="en-GB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Bayesian neural networks can express both aleatoric uncertainty and epistemic uncertainty 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0CDB84B-166F-9825-E43F-9BF7C84414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259" b="-1"/>
          <a:stretch/>
        </p:blipFill>
        <p:spPr>
          <a:xfrm>
            <a:off x="7724491" y="2355151"/>
            <a:ext cx="2856420" cy="2969086"/>
          </a:xfrm>
          <a:prstGeom prst="rect">
            <a:avLst/>
          </a:prstGeom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97982EB1-BC56-8F75-E29E-D6E0A04E8B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298" y="2699049"/>
            <a:ext cx="5697386" cy="28447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C290E8-6125-D5E8-4DB9-AA887416E61D}"/>
              </a:ext>
            </a:extLst>
          </p:cNvPr>
          <p:cNvSpPr txBox="1"/>
          <p:nvPr/>
        </p:nvSpPr>
        <p:spPr>
          <a:xfrm>
            <a:off x="1017477" y="5498788"/>
            <a:ext cx="5399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Regression of noisy data with interquartile ranges. Black crosses are training samples. Red lines are median predictions. Blue/purple region is interquartile range. 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CC39E3-81E9-5C33-F0B8-D73B1AD4845E}"/>
              </a:ext>
            </a:extLst>
          </p:cNvPr>
          <p:cNvSpPr txBox="1"/>
          <p:nvPr/>
        </p:nvSpPr>
        <p:spPr>
          <a:xfrm>
            <a:off x="8585010" y="5146437"/>
            <a:ext cx="2674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Bayesian network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DF7643-36BB-16BA-32A6-C91C2E65F60B}"/>
              </a:ext>
            </a:extLst>
          </p:cNvPr>
          <p:cNvSpPr txBox="1"/>
          <p:nvPr/>
        </p:nvSpPr>
        <p:spPr>
          <a:xfrm>
            <a:off x="857583" y="2297898"/>
            <a:ext cx="2859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Bayesian network E[P(</a:t>
            </a:r>
            <a:r>
              <a:rPr lang="en-US" dirty="0" err="1"/>
              <a:t>D|w</a:t>
            </a:r>
            <a:r>
              <a:rPr lang="en-US" dirty="0"/>
              <a:t>)]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AB9BCF-EFDC-BA68-1B53-9BB4B7896772}"/>
              </a:ext>
            </a:extLst>
          </p:cNvPr>
          <p:cNvSpPr txBox="1"/>
          <p:nvPr/>
        </p:nvSpPr>
        <p:spPr>
          <a:xfrm>
            <a:off x="3797304" y="2297898"/>
            <a:ext cx="3049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Standard network P(</a:t>
            </a:r>
            <a:r>
              <a:rPr lang="en-US" dirty="0" err="1"/>
              <a:t>D|w</a:t>
            </a:r>
            <a:r>
              <a:rPr lang="en-US" dirty="0"/>
              <a:t>)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AEA2FE-CB6A-4805-11DE-89ED87EF822A}"/>
              </a:ext>
            </a:extLst>
          </p:cNvPr>
          <p:cNvSpPr txBox="1"/>
          <p:nvPr/>
        </p:nvSpPr>
        <p:spPr>
          <a:xfrm>
            <a:off x="9355169" y="6422118"/>
            <a:ext cx="33479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Blundell and </a:t>
            </a:r>
            <a:r>
              <a:rPr lang="en-US" sz="1600" dirty="0" err="1"/>
              <a:t>Wiestra</a:t>
            </a:r>
            <a:r>
              <a:rPr lang="en-US" sz="1600" dirty="0"/>
              <a:t> et al, 2015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839412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86D05-9910-3B8E-ED61-49F470FF0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Project rationale</a:t>
            </a:r>
            <a:endParaRPr lang="en-GB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80BE7-72C6-9A8C-1572-799B56BCF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3291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Bayesian synapses can express uncertainty; however, stochastic synapses invoke unreliability which can be detrimental to performance.</a:t>
            </a:r>
          </a:p>
          <a:p>
            <a:r>
              <a:rPr lang="en-US" sz="2000" dirty="0"/>
              <a:t>We consider the synaptic design that emerges from an evolutionary imperative to balance performance and energy sparsity.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EE2104B1-822C-94F3-50F7-D0C9BD4847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0" t="49767" r="66249"/>
          <a:stretch/>
        </p:blipFill>
        <p:spPr>
          <a:xfrm>
            <a:off x="1522096" y="2350696"/>
            <a:ext cx="3895724" cy="38725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9CE6A1-54E5-5982-043F-C0497A1F0419}"/>
              </a:ext>
            </a:extLst>
          </p:cNvPr>
          <p:cNvSpPr txBox="1"/>
          <p:nvPr/>
        </p:nvSpPr>
        <p:spPr>
          <a:xfrm flipH="1">
            <a:off x="2171604" y="6014999"/>
            <a:ext cx="2468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dirty="0">
                <a:effectLst/>
              </a:rPr>
              <a:t>Binomial quantal model</a:t>
            </a:r>
            <a:endParaRPr lang="en-GB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0109F62-6FF0-B35C-27CE-35515CB157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5" r="67089" b="53607"/>
          <a:stretch/>
        </p:blipFill>
        <p:spPr>
          <a:xfrm>
            <a:off x="5841961" y="2184807"/>
            <a:ext cx="4224996" cy="40148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D189A8-EA35-815B-0CD6-647ECB0026DB}"/>
              </a:ext>
            </a:extLst>
          </p:cNvPr>
          <p:cNvSpPr txBox="1"/>
          <p:nvPr/>
        </p:nvSpPr>
        <p:spPr>
          <a:xfrm flipH="1">
            <a:off x="6403314" y="5985871"/>
            <a:ext cx="3102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Costly physiological processes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0571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D0EDCF-5E51-5CEC-95C0-08B4BA848E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5"/>
          <a:stretch/>
        </p:blipFill>
        <p:spPr>
          <a:xfrm>
            <a:off x="3212209" y="845117"/>
            <a:ext cx="5767582" cy="553709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0167CB-02DE-51DA-00F3-DD236223EA4F}"/>
              </a:ext>
            </a:extLst>
          </p:cNvPr>
          <p:cNvSpPr txBox="1"/>
          <p:nvPr/>
        </p:nvSpPr>
        <p:spPr>
          <a:xfrm>
            <a:off x="812800" y="291119"/>
            <a:ext cx="1056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+mj-lt"/>
              </a:rPr>
              <a:t>R</a:t>
            </a:r>
            <a:r>
              <a:rPr lang="en-US" sz="3200" b="0" i="0" dirty="0">
                <a:effectLst/>
                <a:latin typeface="+mj-lt"/>
              </a:rPr>
              <a:t>eliability costs – power laws of precision</a:t>
            </a:r>
            <a:endParaRPr lang="en-GB" sz="3200" baseline="30000" dirty="0">
              <a:latin typeface="+mj-lt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B2B4C43-69B8-9375-1E9B-2C6878BF64CF}"/>
                  </a:ext>
                </a:extLst>
              </p:cNvPr>
              <p:cNvSpPr txBox="1"/>
              <p:nvPr/>
            </p:nvSpPr>
            <p:spPr>
              <a:xfrm>
                <a:off x="4949190" y="6197549"/>
                <a:ext cx="22936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b="0" i="0" dirty="0">
                    <a:effectLst/>
                  </a:rPr>
                  <a:t>Reliability cost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effectLst/>
                        <a:ea typeface="Cambria Math" panose="02040503050406030204" pitchFamily="18" charset="0"/>
                      </a:rPr>
                      <m:t>∝ </m:t>
                    </m:r>
                    <m:sSup>
                      <m:sSupPr>
                        <m:ctrlPr>
                          <a:rPr lang="en-US" sz="1800" b="0" i="1" smtClean="0">
                            <a:effectLst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effectLst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sz="1800" b="0" i="1" smtClean="0">
                            <a:effectLst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1800" b="0" i="1" smtClean="0">
                            <a:effectLst/>
                            <a:ea typeface="Cambria Math" panose="02040503050406030204" pitchFamily="18" charset="0"/>
                          </a:rPr>
                          <m:t>𝜌</m:t>
                        </m:r>
                      </m:sup>
                    </m:sSup>
                  </m:oMath>
                </a14:m>
                <a:endParaRPr lang="en-GB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B2B4C43-69B8-9375-1E9B-2C6878BF64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49190" y="6197549"/>
                <a:ext cx="2293620" cy="369332"/>
              </a:xfrm>
              <a:prstGeom prst="rect">
                <a:avLst/>
              </a:prstGeom>
              <a:blipFill>
                <a:blip r:embed="rId3"/>
                <a:stretch>
                  <a:fillRect l="-2394" t="-10000" b="-2666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8471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icture containing building, window&#10;&#10;Description automatically generated">
            <a:extLst>
              <a:ext uri="{FF2B5EF4-FFF2-40B4-BE49-F238E27FC236}">
                <a16:creationId xmlns:a16="http://schemas.microsoft.com/office/drawing/2014/main" id="{DAE4933F-681F-84DE-7C74-E23A7BC1A7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255" y="967162"/>
            <a:ext cx="7349490" cy="568634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401F55-BFA3-0EEA-7E6F-6D8556001B9D}"/>
              </a:ext>
            </a:extLst>
          </p:cNvPr>
          <p:cNvSpPr txBox="1"/>
          <p:nvPr/>
        </p:nvSpPr>
        <p:spPr>
          <a:xfrm>
            <a:off x="852617" y="302377"/>
            <a:ext cx="83562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dirty="0">
                <a:effectLst/>
                <a:latin typeface="+mj-lt"/>
              </a:rPr>
              <a:t>The performance-reliability cost tradeoff</a:t>
            </a:r>
            <a:endParaRPr lang="en-GB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99588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5C0773-0677-597A-835B-6641CF651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942" y="4257440"/>
            <a:ext cx="7674368" cy="252236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FB6B3A-1197-CA84-F1A6-FAEDABED8A65}"/>
              </a:ext>
            </a:extLst>
          </p:cNvPr>
          <p:cNvSpPr txBox="1"/>
          <p:nvPr/>
        </p:nvSpPr>
        <p:spPr>
          <a:xfrm>
            <a:off x="641868" y="3706050"/>
            <a:ext cx="108795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</a:rPr>
              <a:t>The tradeoff optimizes synapse noise by minimizing both the covariance of the MMSE estimate and the reliability cost</a:t>
            </a:r>
            <a:endParaRPr lang="en-GB" dirty="0"/>
          </a:p>
        </p:txBody>
      </p:sp>
      <p:pic>
        <p:nvPicPr>
          <p:cNvPr id="11" name="Picture 10" descr="A picture containing logo&#10;&#10;Description automatically generated">
            <a:extLst>
              <a:ext uri="{FF2B5EF4-FFF2-40B4-BE49-F238E27FC236}">
                <a16:creationId xmlns:a16="http://schemas.microsoft.com/office/drawing/2014/main" id="{64AA793A-2C24-4155-32B6-FA4F858182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942" y="1369907"/>
            <a:ext cx="7766148" cy="2332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B04B33-B60A-E0EC-790B-484FB5EAC22A}"/>
              </a:ext>
            </a:extLst>
          </p:cNvPr>
          <p:cNvSpPr txBox="1"/>
          <p:nvPr/>
        </p:nvSpPr>
        <p:spPr>
          <a:xfrm>
            <a:off x="641868" y="231134"/>
            <a:ext cx="1067829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dirty="0"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Synapse noise mirrors a Gaussian approximated Bayes posterior</a:t>
            </a:r>
          </a:p>
          <a:p>
            <a:endParaRPr lang="en-US" dirty="0">
              <a:latin typeface="Arial" panose="020B0604020202020204" pitchFamily="34" charset="0"/>
            </a:endParaRPr>
          </a:p>
          <a:p>
            <a:r>
              <a:rPr lang="en-US" b="0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Synapse noise is associated with the Hessian or Fisher’s information of the likelihood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CB14DF9-C387-7867-C64A-740E1D965413}"/>
              </a:ext>
            </a:extLst>
          </p:cNvPr>
          <p:cNvSpPr/>
          <p:nvPr/>
        </p:nvSpPr>
        <p:spPr>
          <a:xfrm>
            <a:off x="1817370" y="3429000"/>
            <a:ext cx="628650" cy="194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81BB3D-803C-C36C-8698-5C46445FCA08}"/>
              </a:ext>
            </a:extLst>
          </p:cNvPr>
          <p:cNvSpPr/>
          <p:nvPr/>
        </p:nvSpPr>
        <p:spPr>
          <a:xfrm>
            <a:off x="1783617" y="1726987"/>
            <a:ext cx="628650" cy="194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841604-91A3-7F9E-5BB8-17CE4BB258E5}"/>
              </a:ext>
            </a:extLst>
          </p:cNvPr>
          <p:cNvSpPr/>
          <p:nvPr/>
        </p:nvSpPr>
        <p:spPr>
          <a:xfrm>
            <a:off x="1936017" y="1879387"/>
            <a:ext cx="628650" cy="1943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2018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7A76F4C-B8E9-41BC-6929-6850532D05A1}"/>
              </a:ext>
            </a:extLst>
          </p:cNvPr>
          <p:cNvSpPr txBox="1"/>
          <p:nvPr/>
        </p:nvSpPr>
        <p:spPr>
          <a:xfrm>
            <a:off x="838198" y="2798672"/>
            <a:ext cx="933450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The tradeoff bounds the variational inference objective</a:t>
            </a:r>
          </a:p>
          <a:p>
            <a:endParaRPr lang="en-US" sz="2000" dirty="0"/>
          </a:p>
          <a:p>
            <a:r>
              <a:rPr lang="en-US" sz="2000" dirty="0"/>
              <a:t>For particular </a:t>
            </a:r>
            <a:r>
              <a:rPr lang="el-GR" sz="2000" dirty="0"/>
              <a:t>λ</a:t>
            </a:r>
            <a:r>
              <a:rPr lang="en-US" sz="2000" dirty="0"/>
              <a:t> or if </a:t>
            </a:r>
            <a:r>
              <a:rPr lang="el-GR" sz="2000" dirty="0"/>
              <a:t>ρ</a:t>
            </a:r>
            <a:r>
              <a:rPr lang="en-US" sz="2000" dirty="0"/>
              <a:t> tends to zero, L</a:t>
            </a:r>
            <a:r>
              <a:rPr lang="en-US" sz="2000" baseline="-25000" dirty="0"/>
              <a:t>BI</a:t>
            </a:r>
            <a:r>
              <a:rPr lang="en-US" sz="2000" dirty="0"/>
              <a:t> and L</a:t>
            </a:r>
            <a:r>
              <a:rPr lang="en-US" sz="2000" baseline="-25000" dirty="0"/>
              <a:t>VI</a:t>
            </a:r>
            <a:r>
              <a:rPr lang="en-US" sz="2000" dirty="0"/>
              <a:t> share the same bound:</a:t>
            </a:r>
            <a:endParaRPr lang="en-GB" sz="2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ADCCBBA-2144-86AC-4D95-28B3891F7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48867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Why?</a:t>
            </a:r>
            <a:endParaRPr lang="en-GB" sz="3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A562E9-CBA4-7DAA-2EF2-AB110B07AE82}"/>
              </a:ext>
            </a:extLst>
          </p:cNvPr>
          <p:cNvSpPr txBox="1"/>
          <p:nvPr/>
        </p:nvSpPr>
        <p:spPr>
          <a:xfrm>
            <a:off x="1211580" y="6314587"/>
            <a:ext cx="7100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 </a:t>
            </a:r>
            <a:r>
              <a:rPr lang="el-GR" sz="1800" dirty="0"/>
              <a:t>ρ</a:t>
            </a:r>
            <a:r>
              <a:rPr lang="en-US" sz="1800" dirty="0"/>
              <a:t> tends to zero, synapse noise aligns with the Bayesian variance, in fact</a:t>
            </a:r>
            <a:endParaRPr lang="en-GB" dirty="0"/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FE0B305E-6B13-BC84-60FE-702538D8A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1912" y="6307983"/>
            <a:ext cx="1737270" cy="405042"/>
          </a:xfrm>
          <a:prstGeom prst="rect">
            <a:avLst/>
          </a:prstGeom>
        </p:spPr>
      </p:pic>
      <p:pic>
        <p:nvPicPr>
          <p:cNvPr id="21" name="Picture 20" descr="Chart&#10;&#10;Description automatically generated">
            <a:extLst>
              <a:ext uri="{FF2B5EF4-FFF2-40B4-BE49-F238E27FC236}">
                <a16:creationId xmlns:a16="http://schemas.microsoft.com/office/drawing/2014/main" id="{4E4AA413-B52E-A3EC-C5D4-E659905C56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543" y="3784045"/>
            <a:ext cx="3299467" cy="25542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B31B86C-6E93-88FA-A481-AB049DAE314E}"/>
              </a:ext>
            </a:extLst>
          </p:cNvPr>
          <p:cNvSpPr/>
          <p:nvPr/>
        </p:nvSpPr>
        <p:spPr>
          <a:xfrm>
            <a:off x="4049106" y="3848925"/>
            <a:ext cx="603886" cy="1257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9" name="Picture 28" descr="Text, letter&#10;&#10;Description automatically generated">
            <a:extLst>
              <a:ext uri="{FF2B5EF4-FFF2-40B4-BE49-F238E27FC236}">
                <a16:creationId xmlns:a16="http://schemas.microsoft.com/office/drawing/2014/main" id="{D27C5EB6-1791-9ADF-56B7-9A92A36D89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9094" y="460642"/>
            <a:ext cx="3253810" cy="230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02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35E98-4085-8B89-3A01-7346D22D5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076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Are biological synapses Bayesian?</a:t>
            </a:r>
            <a:endParaRPr lang="en-GB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21BA8-27B9-FE02-4E82-BC1094047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002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There is evidence that synapse post synaptic potential (PSP) noise is Bayesian. </a:t>
            </a:r>
          </a:p>
          <a:p>
            <a:endParaRPr lang="en-GB" sz="2000" dirty="0"/>
          </a:p>
          <a:p>
            <a:pPr marL="0" indent="0">
              <a:buNone/>
            </a:pPr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9340C4-C9CC-02A8-1851-E5CC6A2B73C2}"/>
              </a:ext>
            </a:extLst>
          </p:cNvPr>
          <p:cNvSpPr txBox="1"/>
          <p:nvPr/>
        </p:nvSpPr>
        <p:spPr>
          <a:xfrm>
            <a:off x="930246" y="3874467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 correlation between input rate and variance, shared with synapses simulated under the tradeoff:</a:t>
            </a:r>
            <a:endParaRPr lang="en-GB" dirty="0"/>
          </a:p>
        </p:txBody>
      </p:sp>
      <p:pic>
        <p:nvPicPr>
          <p:cNvPr id="12" name="Picture 11" descr="A picture containing text, screenshot, display, picture frame&#10;&#10;Description automatically generated">
            <a:extLst>
              <a:ext uri="{FF2B5EF4-FFF2-40B4-BE49-F238E27FC236}">
                <a16:creationId xmlns:a16="http://schemas.microsoft.com/office/drawing/2014/main" id="{78FA8471-12B7-801C-BC88-706183DD3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4591138"/>
            <a:ext cx="8794692" cy="21897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796BA7A-424C-20B0-27D7-9F9520A25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338" y="4243799"/>
            <a:ext cx="8727324" cy="620736"/>
          </a:xfrm>
          <a:prstGeom prst="rect">
            <a:avLst/>
          </a:prstGeom>
        </p:spPr>
      </p:pic>
      <p:pic>
        <p:nvPicPr>
          <p:cNvPr id="22" name="Picture 21" descr="Chart, scatter chart&#10;&#10;Description automatically generated">
            <a:extLst>
              <a:ext uri="{FF2B5EF4-FFF2-40B4-BE49-F238E27FC236}">
                <a16:creationId xmlns:a16="http://schemas.microsoft.com/office/drawing/2014/main" id="{B374216D-647E-02C1-3354-8890F0E6E1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310" y="1447313"/>
            <a:ext cx="3261360" cy="24870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D5A93C0-84AF-78A2-07E7-CE0224BF8162}"/>
              </a:ext>
            </a:extLst>
          </p:cNvPr>
          <p:cNvSpPr/>
          <p:nvPr/>
        </p:nvSpPr>
        <p:spPr>
          <a:xfrm>
            <a:off x="4293264" y="1440904"/>
            <a:ext cx="313266" cy="1608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561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477</Words>
  <Application>Microsoft Office PowerPoint</Application>
  <PresentationFormat>Widescreen</PresentationFormat>
  <Paragraphs>58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Energy efficient Bayesian synapses</vt:lpstr>
      <vt:lpstr>Context – learning</vt:lpstr>
      <vt:lpstr>Solution - Bayesian model uncertainty</vt:lpstr>
      <vt:lpstr>Project rationale</vt:lpstr>
      <vt:lpstr>PowerPoint Presentation</vt:lpstr>
      <vt:lpstr>PowerPoint Presentation</vt:lpstr>
      <vt:lpstr>PowerPoint Presentation</vt:lpstr>
      <vt:lpstr>Why?</vt:lpstr>
      <vt:lpstr>Are biological synapses Bayesian?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Energy efficient Bayesian synapses</dc:title>
  <dc:creator>James Malkin</dc:creator>
  <cp:lastModifiedBy>James Malkin</cp:lastModifiedBy>
  <cp:revision>3</cp:revision>
  <dcterms:created xsi:type="dcterms:W3CDTF">2022-10-25T22:14:23Z</dcterms:created>
  <dcterms:modified xsi:type="dcterms:W3CDTF">2022-10-28T02:55:31Z</dcterms:modified>
</cp:coreProperties>
</file>

<file path=docProps/thumbnail.jpeg>
</file>